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12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48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20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451A7-87C2-4EF9-A8C0-DCCD83833E1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F3CF7-44AC-475C-9275-FCBE5E1E2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73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F3CF7-44AC-475C-9275-FCBE5E1E2C2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7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F3CF7-44AC-475C-9275-FCBE5E1E2C2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29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F3CF7-44AC-475C-9275-FCBE5E1E2C2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7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4AAD-8D93-1F49-C691-32142B98B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A1C49-646D-284E-D197-6BA45FC45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1DAA-5A42-323D-584F-A06402E0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78DAF-C6D9-8BB3-6408-2C52AC1C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E8711-E055-3E17-E1A9-1D2B80A4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9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9DE0-8EC0-CC00-F228-BED7A220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C30BB-CA7F-F52C-1FCF-59D0EE8DB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0E988-F351-1301-4A28-BD88FD30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DEBE-8638-422F-9F73-249FF41C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37FB-E355-F7C5-9F6A-E8C0940B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70733-1C5F-E13D-46F3-CF390F03E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B59D5-9E7C-8204-32FE-D153CA247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280CE-1F56-5A11-93B8-41F10B6A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7D6C3-DE73-682E-D5FB-59793DC6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A0E47-3A68-6F3F-5A12-8C7E1BBB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BDE1-B227-B2DD-39E0-7EB326B0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64CF-8005-D520-2F1F-225DC495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3A30-6023-E63F-DDFC-7BF5A15E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80754-D955-08B8-652A-A29E7F76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1F9CB-E5F4-4A36-360C-5C6035B9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5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71A-5BA7-89A7-6885-1395F241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57BF-161F-3BD7-6695-9CEE97479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BFE66-1C70-7CD7-D65E-4E60A23C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BE26-618E-E574-66E7-DE46CEF3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B236-FC47-A2D4-FC86-FECD394D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4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E181-2C0D-10C8-ED93-A53C6FD1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25C5-51F1-687E-EAD9-03DA71B72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9510-9B96-6676-3EFE-C35A4C26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F1415-0C51-F9D8-2581-130620A4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24229-4ED9-4F90-79C0-F139ACC5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FE5CE-B9BC-6A22-5B5C-2D1FF65C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73E4-88BF-D909-D455-3D5554B7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54852-C822-ADB2-EC7F-8C64225D7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D062C-A626-057C-2B44-6DE41E3B4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18BDD-9FC7-7878-5E34-682696C67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8E521-ED88-558C-CA96-00218A6CD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ABC8E-8FB2-4394-DB7F-52C641F7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7622A-1271-01AF-A9B2-58F06107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6C532-1EA3-7561-2B33-431A35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2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11A8-B73F-1D21-2810-6ACE7D5B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B822E-4291-A4AC-8908-E24540CE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D1DBB-5464-B45F-7A9E-8A5D3D28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519B2-A6FB-E81A-1051-AA0A93D7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6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AACAE-73EC-57D8-BC5F-03BA151C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774E7-BA87-518F-82A7-AE71BBCD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F0204-0116-6598-7330-41C1391E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2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0A8C-1EDC-9EAB-E998-47B58852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AB33-7434-28B1-A143-3BD3D514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0F9FB-2760-F3A6-E9B3-530FF0BC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9C0EF-BB3A-60D1-AF14-23723BA5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D3329-D8F6-CEDE-DF51-6421E89D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DA72F-898E-A4CE-A1A7-6D296F6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04D9-DFA1-00F1-F122-BCEC00C7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A1D99-303D-1556-8007-769798C3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61A31-5846-63FB-2381-2DD245F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36FEA-3298-AEAA-F11D-EA66FD29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DFA05-AB82-9530-7839-FB0ABC96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A334-755E-AB8F-928E-EBDF9776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E2C25-57F8-CD57-8B6D-B2191014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A25C8-6617-F4D8-C2D7-77F5547F4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3A419-ACB5-8F2B-B196-C51938ABA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2F67B-F90D-C2B3-FAAF-F4ADF1FBA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B36A-7030-BC3C-0299-82E163AE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6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" y="2664468"/>
            <a:ext cx="7839660" cy="122227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Bookman Old Style" panose="02050604050505020204" pitchFamily="18" charset="0"/>
              </a:rPr>
              <a:t>Domino’s Pizza Sales Analysis Using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73" y="3976653"/>
            <a:ext cx="5500167" cy="378936"/>
          </a:xfrm>
        </p:spPr>
        <p:txBody>
          <a:bodyPr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Exploring Data-Driven Insights into Pizza Sales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192E2-A0D2-C61F-5215-A617F0C9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320" y="-36145"/>
            <a:ext cx="3151256" cy="1969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5DC636-D38E-401F-7C59-97FAB9C843B3}"/>
              </a:ext>
            </a:extLst>
          </p:cNvPr>
          <p:cNvSpPr txBox="1"/>
          <p:nvPr/>
        </p:nvSpPr>
        <p:spPr>
          <a:xfrm>
            <a:off x="118313" y="5086667"/>
            <a:ext cx="500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Name : Debdatta Mukherjee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Date : October 2025</a:t>
            </a:r>
            <a:endParaRPr lang="en-IN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AB6C1-B937-613E-A7E0-F6DC28CEBC7B}"/>
              </a:ext>
            </a:extLst>
          </p:cNvPr>
          <p:cNvSpPr txBox="1"/>
          <p:nvPr/>
        </p:nvSpPr>
        <p:spPr>
          <a:xfrm>
            <a:off x="457200" y="335845"/>
            <a:ext cx="11277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project demonstrates SQL techniques to explore, clean, and analyze pizza sales and customer data. The analysis focuses on understanding order patterns, revenue, and menu performance to support business decision-making.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Objectives:</a:t>
            </a:r>
            <a:r>
              <a:rPr lang="en-US" sz="4800" dirty="0">
                <a:solidFill>
                  <a:srgbClr val="0B648F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 up a Domino’s pizza database: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Create and populate the database with orders, pizzas, and customers. 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Cleaning: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Identify and remove null or inconsistent records. 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Exploratory Data Analysis (EDA):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Understand customer behavior, order trends, and menu performance. 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Business Analysis: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Answer stakeholder-driven questions to derive actionable insights. 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EC2AD-3541-5100-641F-6A3EB17CD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0"/>
            <a:ext cx="1422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81E-1D53-0C91-4704-74B59E566E78}"/>
              </a:ext>
            </a:extLst>
          </p:cNvPr>
          <p:cNvSpPr txBox="1"/>
          <p:nvPr/>
        </p:nvSpPr>
        <p:spPr>
          <a:xfrm>
            <a:off x="650240" y="243512"/>
            <a:ext cx="108915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Structure: </a:t>
            </a:r>
          </a:p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orders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Contains order-level information (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order_date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order_time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Contains details of each order (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order_detail_id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pizza_id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quantity).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pizzas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Contains pizza information (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pizza_id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pizza_type_id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size, price).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pizza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IN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Contains pizza type info (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pizza_type_id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name, category).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Contains customer info (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custId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first_name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last_name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2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explorations and techniques: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Verify total records in each table.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for null or missing values in critical columns.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 was cleaned and prepared by modifying column data type and validating record counts. </a:t>
            </a:r>
          </a:p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Techniques Used: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Aggregations, Joins, CTEs, Window Functions, Ranking Functions, and Date-Time Functions.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21451-9337-0596-DF52-315F9CB8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0"/>
            <a:ext cx="1422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9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5186-E129-1112-9C21-8AA82AA0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980" y="0"/>
            <a:ext cx="768604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Volume Analysis</a:t>
            </a:r>
            <a:endParaRPr lang="en-IN" sz="4800" b="1" dirty="0">
              <a:solidFill>
                <a:srgbClr val="0B648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2FE6A4-17A1-7BEA-DDCA-9D0E1AADC8F8}"/>
              </a:ext>
            </a:extLst>
          </p:cNvPr>
          <p:cNvGrpSpPr/>
          <p:nvPr/>
        </p:nvGrpSpPr>
        <p:grpSpPr>
          <a:xfrm>
            <a:off x="1432560" y="1163598"/>
            <a:ext cx="9072880" cy="646331"/>
            <a:chOff x="1168400" y="1509038"/>
            <a:chExt cx="8900160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9C9571-C9EE-8281-BD85-487FC201B5C3}"/>
                </a:ext>
              </a:extLst>
            </p:cNvPr>
            <p:cNvSpPr txBox="1"/>
            <p:nvPr/>
          </p:nvSpPr>
          <p:spPr>
            <a:xfrm>
              <a:off x="1168400" y="1509038"/>
              <a:ext cx="8900160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IN" dirty="0">
                  <a:solidFill>
                    <a:srgbClr val="0B648F"/>
                  </a:solidFill>
                </a:rPr>
                <a:t>Total Unique Orders:</a:t>
              </a:r>
            </a:p>
            <a:p>
              <a:endParaRPr lang="en-IN" dirty="0">
                <a:solidFill>
                  <a:srgbClr val="0B648F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9D03C2-13A7-4257-9B0B-0675817E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140" y="1538923"/>
              <a:ext cx="4274820" cy="59436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1D028B-0E43-1547-37F4-6B434677E2F2}"/>
              </a:ext>
            </a:extLst>
          </p:cNvPr>
          <p:cNvSpPr txBox="1"/>
          <p:nvPr/>
        </p:nvSpPr>
        <p:spPr>
          <a:xfrm>
            <a:off x="1432560" y="2021840"/>
            <a:ext cx="90728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Monthly Trends:</a:t>
            </a:r>
            <a:r>
              <a:rPr lang="en-US" dirty="0"/>
              <a:t> SQL window functions </a:t>
            </a:r>
            <a:r>
              <a:rPr lang="en-US" b="1" dirty="0"/>
              <a:t>(LAG()) </a:t>
            </a:r>
            <a:r>
              <a:rPr lang="en-US" dirty="0"/>
              <a:t>were used to find month-over-month </a:t>
            </a:r>
            <a:r>
              <a:rPr lang="en-US" b="1" dirty="0"/>
              <a:t>(MoM)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→ </a:t>
            </a:r>
            <a:r>
              <a:rPr lang="en-US" dirty="0">
                <a:solidFill>
                  <a:srgbClr val="C00000"/>
                </a:solidFill>
              </a:rPr>
              <a:t>Insight</a:t>
            </a:r>
            <a:r>
              <a:rPr lang="en-US" dirty="0"/>
              <a:t>: Orders show significant seasonal variation, indicating peak months around festive or promotional periods.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74E75-6934-3560-D910-EFC6B2596608}"/>
              </a:ext>
            </a:extLst>
          </p:cNvPr>
          <p:cNvSpPr txBox="1"/>
          <p:nvPr/>
        </p:nvSpPr>
        <p:spPr>
          <a:xfrm>
            <a:off x="1432560" y="3434080"/>
            <a:ext cx="90728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Day-wise Order Distribution:</a:t>
            </a:r>
            <a:r>
              <a:rPr lang="en-US" dirty="0"/>
              <a:t> Using DAYNAME(</a:t>
            </a:r>
            <a:r>
              <a:rPr lang="en-US" dirty="0" err="1"/>
              <a:t>order_date</a:t>
            </a:r>
            <a:r>
              <a:rPr lang="en-US" dirty="0"/>
              <a:t>) </a:t>
            </a:r>
          </a:p>
          <a:p>
            <a:r>
              <a:rPr lang="en-US" dirty="0"/>
              <a:t>shows that weekends (especially Friday and Saturday) record the highest order volumes — </a:t>
            </a:r>
            <a:r>
              <a:rPr lang="en-US" dirty="0">
                <a:solidFill>
                  <a:srgbClr val="C00000"/>
                </a:solidFill>
              </a:rPr>
              <a:t>suggesting stronger weekend sales patterns</a:t>
            </a:r>
            <a:r>
              <a:rPr lang="en-US" dirty="0"/>
              <a:t>.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9016D-D7C2-4D21-E7E8-47CCAC22B85E}"/>
              </a:ext>
            </a:extLst>
          </p:cNvPr>
          <p:cNvSpPr txBox="1"/>
          <p:nvPr/>
        </p:nvSpPr>
        <p:spPr>
          <a:xfrm>
            <a:off x="1432560" y="4569321"/>
            <a:ext cx="90728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Order Timing Trends (Hourly Analysis)</a:t>
            </a:r>
            <a:r>
              <a:rPr lang="en-US" dirty="0"/>
              <a:t>: HOUR(</a:t>
            </a:r>
            <a:r>
              <a:rPr lang="en-US" dirty="0" err="1"/>
              <a:t>order_time</a:t>
            </a:r>
            <a:r>
              <a:rPr lang="en-US" dirty="0"/>
              <a:t>) </a:t>
            </a:r>
          </a:p>
          <a:p>
            <a:r>
              <a:rPr lang="en-US" dirty="0"/>
              <a:t>reveals order </a:t>
            </a:r>
            <a:r>
              <a:rPr lang="en-US" dirty="0">
                <a:solidFill>
                  <a:srgbClr val="C00000"/>
                </a:solidFill>
              </a:rPr>
              <a:t>peaks between 6 PM – 9 PM</a:t>
            </a:r>
            <a:r>
              <a:rPr lang="en-US" dirty="0"/>
              <a:t>, aligning with dinner hours. 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377057-BAFA-9E82-8480-05E4E3A9B56F}"/>
              </a:ext>
            </a:extLst>
          </p:cNvPr>
          <p:cNvSpPr txBox="1"/>
          <p:nvPr/>
        </p:nvSpPr>
        <p:spPr>
          <a:xfrm>
            <a:off x="1432560" y="5427563"/>
            <a:ext cx="90728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Average Pizzas Ordered per Day </a:t>
            </a:r>
          </a:p>
          <a:p>
            <a:r>
              <a:rPr lang="en-US" dirty="0"/>
              <a:t>Metric: Average daily pizza demand = AVG(</a:t>
            </a:r>
            <a:r>
              <a:rPr lang="en-US" dirty="0" err="1"/>
              <a:t>daily_total</a:t>
            </a:r>
            <a:r>
              <a:rPr lang="en-US" dirty="0"/>
              <a:t>) </a:t>
            </a:r>
          </a:p>
          <a:p>
            <a:r>
              <a:rPr lang="en-US" dirty="0">
                <a:solidFill>
                  <a:srgbClr val="C00000"/>
                </a:solidFill>
              </a:rPr>
              <a:t>Insight</a:t>
            </a:r>
            <a:r>
              <a:rPr lang="en-US" dirty="0"/>
              <a:t>: Provides consistency tracking of daily performance and inventory needs.</a:t>
            </a:r>
            <a:endParaRPr lang="en-IN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5EE4CB-B538-CD6C-FDD4-F7AF98F02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0"/>
            <a:ext cx="1422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5186-E129-1112-9C21-8AA82AA0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980" y="0"/>
            <a:ext cx="768604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 Analysis</a:t>
            </a:r>
            <a:endParaRPr lang="en-IN" sz="4800" b="1" dirty="0">
              <a:solidFill>
                <a:srgbClr val="0B648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C9571-C9EE-8281-BD85-487FC201B5C3}"/>
              </a:ext>
            </a:extLst>
          </p:cNvPr>
          <p:cNvSpPr txBox="1"/>
          <p:nvPr/>
        </p:nvSpPr>
        <p:spPr>
          <a:xfrm>
            <a:off x="735330" y="1086094"/>
            <a:ext cx="32004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just"/>
            <a:r>
              <a:rPr lang="en-IN" dirty="0">
                <a:solidFill>
                  <a:srgbClr val="0B648F"/>
                </a:solidFill>
              </a:rPr>
              <a:t>Total Revenue: </a:t>
            </a:r>
            <a:r>
              <a:rPr lang="en-IN" dirty="0">
                <a:solidFill>
                  <a:srgbClr val="C00000"/>
                </a:solidFill>
              </a:rPr>
              <a:t>817860.05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D028B-0E43-1547-37F4-6B434677E2F2}"/>
              </a:ext>
            </a:extLst>
          </p:cNvPr>
          <p:cNvSpPr txBox="1"/>
          <p:nvPr/>
        </p:nvSpPr>
        <p:spPr>
          <a:xfrm>
            <a:off x="1060450" y="5082048"/>
            <a:ext cx="256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Top 3 Pizzas by Revenue:</a:t>
            </a:r>
            <a:endParaRPr lang="en-IN" b="1" dirty="0">
              <a:solidFill>
                <a:srgbClr val="0B648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74E75-6934-3560-D910-EFC6B2596608}"/>
              </a:ext>
            </a:extLst>
          </p:cNvPr>
          <p:cNvSpPr txBox="1"/>
          <p:nvPr/>
        </p:nvSpPr>
        <p:spPr>
          <a:xfrm>
            <a:off x="735330" y="2751296"/>
            <a:ext cx="35052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B648F"/>
                </a:solidFill>
              </a:rPr>
              <a:t>Revenue Distribution by  Pizza Size:</a:t>
            </a:r>
            <a:endParaRPr lang="en-IN" b="1" dirty="0">
              <a:solidFill>
                <a:srgbClr val="0B648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9016D-D7C2-4D21-E7E8-47CCAC22B85E}"/>
              </a:ext>
            </a:extLst>
          </p:cNvPr>
          <p:cNvSpPr txBox="1"/>
          <p:nvPr/>
        </p:nvSpPr>
        <p:spPr>
          <a:xfrm>
            <a:off x="7018020" y="1086094"/>
            <a:ext cx="40487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Top 3 Pizzas by category (Revenue based)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377057-BAFA-9E82-8480-05E4E3A9B56F}"/>
              </a:ext>
            </a:extLst>
          </p:cNvPr>
          <p:cNvSpPr txBox="1"/>
          <p:nvPr/>
        </p:nvSpPr>
        <p:spPr>
          <a:xfrm>
            <a:off x="6798310" y="5417529"/>
            <a:ext cx="4488180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B648F"/>
                </a:solidFill>
              </a:rPr>
              <a:t>Cumulative Revenue Trend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Finding</a:t>
            </a:r>
            <a:r>
              <a:rPr lang="en-US" sz="2000" dirty="0"/>
              <a:t>: A steady upward trend with noticeable spikes in festive </a:t>
            </a:r>
          </a:p>
          <a:p>
            <a:r>
              <a:rPr lang="en-US" sz="2000" dirty="0"/>
              <a:t>or promotional periods.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07D89-F9A8-A735-BDDD-7659D4B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0"/>
            <a:ext cx="14224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81EC5-A162-29C1-2E75-7DF228893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" y="1638776"/>
            <a:ext cx="4930140" cy="74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1ED79-C2DD-92F9-6E6B-45F221477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" y="5607388"/>
            <a:ext cx="3535680" cy="1112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3BE4B-B64A-FFDC-3354-08D1548C1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" y="3265356"/>
            <a:ext cx="2468880" cy="1653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5A6B65-08F8-F73A-CEC2-0E0C79933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0" y="1629596"/>
            <a:ext cx="44881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2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5186-E129-1112-9C21-8AA82AA0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980" y="1"/>
            <a:ext cx="7686040" cy="10774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 &amp; Menu Analysis</a:t>
            </a:r>
            <a:endParaRPr lang="en-IN" sz="4800" b="1" dirty="0">
              <a:solidFill>
                <a:srgbClr val="0B648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C9571-C9EE-8281-BD85-487FC201B5C3}"/>
              </a:ext>
            </a:extLst>
          </p:cNvPr>
          <p:cNvSpPr txBox="1"/>
          <p:nvPr/>
        </p:nvSpPr>
        <p:spPr>
          <a:xfrm>
            <a:off x="604198" y="1186570"/>
            <a:ext cx="396340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just"/>
            <a:r>
              <a:rPr lang="en-IN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Category-wise pizza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D028B-0E43-1547-37F4-6B434677E2F2}"/>
              </a:ext>
            </a:extLst>
          </p:cNvPr>
          <p:cNvSpPr txBox="1"/>
          <p:nvPr/>
        </p:nvSpPr>
        <p:spPr>
          <a:xfrm>
            <a:off x="604197" y="1895912"/>
            <a:ext cx="396340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Most Common Pizza Size Ordered </a:t>
            </a:r>
          </a:p>
          <a:p>
            <a:r>
              <a:rPr lang="en-US" dirty="0">
                <a:solidFill>
                  <a:srgbClr val="C00000"/>
                </a:solidFill>
              </a:rPr>
              <a:t>Finding</a:t>
            </a:r>
            <a:r>
              <a:rPr lang="en-US" dirty="0"/>
              <a:t>: Medium (M) and Large (L)</a:t>
            </a:r>
          </a:p>
          <a:p>
            <a:r>
              <a:rPr lang="en-US" dirty="0"/>
              <a:t>sizes are most frequently ordered. 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74E75-6934-3560-D910-EFC6B2596608}"/>
              </a:ext>
            </a:extLst>
          </p:cNvPr>
          <p:cNvSpPr txBox="1"/>
          <p:nvPr/>
        </p:nvSpPr>
        <p:spPr>
          <a:xfrm>
            <a:off x="604198" y="3159253"/>
            <a:ext cx="1016540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</a:rPr>
              <a:t>Highest-Priced Pizza </a:t>
            </a:r>
          </a:p>
          <a:p>
            <a:r>
              <a:rPr lang="en-US" dirty="0"/>
              <a:t>Identified using an ORDER BY price DESC query. </a:t>
            </a:r>
          </a:p>
          <a:p>
            <a:r>
              <a:rPr lang="en-US" dirty="0">
                <a:solidFill>
                  <a:srgbClr val="C00000"/>
                </a:solidFill>
              </a:rPr>
              <a:t>Insight</a:t>
            </a:r>
            <a:r>
              <a:rPr lang="en-US" dirty="0"/>
              <a:t>: Premium large-size pizzas (especially from the “</a:t>
            </a:r>
            <a:r>
              <a:rPr lang="en-US" dirty="0">
                <a:solidFill>
                  <a:srgbClr val="C00000"/>
                </a:solidFill>
              </a:rPr>
              <a:t>Supreme</a:t>
            </a:r>
            <a:r>
              <a:rPr lang="en-US" dirty="0"/>
              <a:t>” and “</a:t>
            </a:r>
            <a:r>
              <a:rPr lang="en-US" dirty="0">
                <a:solidFill>
                  <a:srgbClr val="C00000"/>
                </a:solidFill>
              </a:rPr>
              <a:t>Classic</a:t>
            </a:r>
            <a:r>
              <a:rPr lang="en-US" dirty="0"/>
              <a:t>” categories) dominate the top pricing tier. 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9016D-D7C2-4D21-E7E8-47CCAC22B85E}"/>
              </a:ext>
            </a:extLst>
          </p:cNvPr>
          <p:cNvSpPr txBox="1"/>
          <p:nvPr/>
        </p:nvSpPr>
        <p:spPr>
          <a:xfrm>
            <a:off x="604199" y="4606834"/>
            <a:ext cx="37982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5 Most Ordered Pizza Types </a:t>
            </a:r>
            <a:endParaRPr lang="en-IN" b="1" dirty="0">
              <a:solidFill>
                <a:srgbClr val="0B648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377057-BAFA-9E82-8480-05E4E3A9B56F}"/>
              </a:ext>
            </a:extLst>
          </p:cNvPr>
          <p:cNvSpPr txBox="1"/>
          <p:nvPr/>
        </p:nvSpPr>
        <p:spPr>
          <a:xfrm>
            <a:off x="6876534" y="4606834"/>
            <a:ext cx="38930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Total quantity by pizza category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5EE4CB-B538-CD6C-FDD4-F7AF98F02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0"/>
            <a:ext cx="14224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904C1-5807-5A12-8BFF-612FC67DF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07" y="5085318"/>
            <a:ext cx="2689860" cy="1607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EE451-D7F3-A08D-0EBB-11E5C3482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687" y="5085318"/>
            <a:ext cx="2270760" cy="1341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9E5FA-D995-BD74-D166-83308B518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04" y="1186570"/>
            <a:ext cx="5196296" cy="168289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26EA18-8E17-A298-374F-E772775B4176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4567603" y="1371236"/>
            <a:ext cx="1005701" cy="656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7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AB6C1-B937-613E-A7E0-F6DC28CEBC7B}"/>
              </a:ext>
            </a:extLst>
          </p:cNvPr>
          <p:cNvSpPr txBox="1"/>
          <p:nvPr/>
        </p:nvSpPr>
        <p:spPr>
          <a:xfrm>
            <a:off x="531725" y="289679"/>
            <a:ext cx="1112854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Business Recommendations: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Focus Promotions on Peak Hours: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advertising and discounts during 6–9 PM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Inventory Planning: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 medium and large pizza stock levels.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Product Strategy: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high-margin “Deluxe” and “Supreme”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Seasonal Campaigns: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months with historical order spikes for promotional campaigns.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Customer Retention: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 loyal customers who order repeatedly from top-selling pizza types.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  <a:p>
            <a:r>
              <a:rPr lang="en-IN" sz="4800" b="1" dirty="0">
                <a:solidFill>
                  <a:srgbClr val="0B64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Conclusion: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SQL-based analysis of Domino’s Pizza sales provides valuable insights into ordering behaviour, product performance, and revenue distribution. By leveraging data-driven findings, Domino’s can refine its sales strategies, optimize operations, and enhance customer satisfaction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EC2AD-3541-5100-641F-6A3EB17CD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27" y1="32714" x2="60982" y2="37214"/>
                        <a14:foregroundMark x1="29777" y1="76571" x2="29777" y2="76571"/>
                        <a14:foregroundMark x1="39241" y1="76571" x2="39241" y2="76571"/>
                        <a14:foregroundMark x1="43482" y1="78071" x2="43482" y2="78071"/>
                        <a14:foregroundMark x1="52009" y1="73500" x2="52009" y2="73500"/>
                        <a14:foregroundMark x1="52009" y1="78857" x2="52009" y2="78857"/>
                        <a14:foregroundMark x1="54821" y1="78857" x2="54821" y2="78857"/>
                        <a14:foregroundMark x1="64286" y1="78857" x2="64286" y2="78857"/>
                        <a14:foregroundMark x1="65714" y1="73500" x2="65714" y2="73500"/>
                        <a14:foregroundMark x1="67098" y1="77286" x2="67098" y2="7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0"/>
            <a:ext cx="1422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652</Words>
  <Application>Microsoft Office PowerPoint</Application>
  <PresentationFormat>Widescreen</PresentationFormat>
  <Paragraphs>69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Bookman Old Style</vt:lpstr>
      <vt:lpstr>Calibri</vt:lpstr>
      <vt:lpstr>Calibri Light</vt:lpstr>
      <vt:lpstr>Poppins</vt:lpstr>
      <vt:lpstr>Office Theme</vt:lpstr>
      <vt:lpstr>Domino’s Pizza Sales Analysis Using SQL</vt:lpstr>
      <vt:lpstr>PowerPoint Presentation</vt:lpstr>
      <vt:lpstr>PowerPoint Presentation</vt:lpstr>
      <vt:lpstr>Order Volume Analysis</vt:lpstr>
      <vt:lpstr>Revenue Analysis</vt:lpstr>
      <vt:lpstr>Product &amp; Menu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Domino’s Pizza Sales Analysis Using SQL</dc:title>
  <dc:creator>Debdatta</dc:creator>
  <cp:lastModifiedBy>Debdatta</cp:lastModifiedBy>
  <cp:revision>32</cp:revision>
  <dcterms:created xsi:type="dcterms:W3CDTF">2025-10-10T13:03:36Z</dcterms:created>
  <dcterms:modified xsi:type="dcterms:W3CDTF">2025-10-10T19:31:57Z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